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16" r:id="rId1"/>
  </p:sldMasterIdLst>
  <p:sldIdLst>
    <p:sldId id="256" r:id="rId2"/>
    <p:sldId id="260" r:id="rId3"/>
    <p:sldId id="266" r:id="rId4"/>
    <p:sldId id="258" r:id="rId5"/>
    <p:sldId id="267" r:id="rId6"/>
    <p:sldId id="261" r:id="rId7"/>
    <p:sldId id="262" r:id="rId8"/>
    <p:sldId id="268" r:id="rId9"/>
    <p:sldId id="263" r:id="rId10"/>
    <p:sldId id="269" r:id="rId11"/>
    <p:sldId id="264" r:id="rId12"/>
    <p:sldId id="270" r:id="rId13"/>
    <p:sldId id="265" r:id="rId14"/>
    <p:sldId id="271" r:id="rId15"/>
    <p:sldId id="259" r:id="rId16"/>
    <p:sldId id="273" r:id="rId17"/>
    <p:sldId id="275" r:id="rId18"/>
    <p:sldId id="274" r:id="rId19"/>
    <p:sldId id="276" r:id="rId20"/>
    <p:sldId id="277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26" d="100"/>
          <a:sy n="26" d="100"/>
        </p:scale>
        <p:origin x="-17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2554-45E2-6148-B4F9-943CCCE2EC2F}" type="datetimeFigureOut">
              <a:rPr lang="en-US" smtClean="0"/>
              <a:t>13/01/2016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0B41D-FD10-4A38-B39B-626510BD49B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7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2554-45E2-6148-B4F9-943CCCE2EC2F}" type="datetimeFigureOut">
              <a:rPr lang="en-US" smtClean="0"/>
              <a:t>13/01/2016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4FA-8004-FF45-ABBC-F1D510D6A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946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2554-45E2-6148-B4F9-943CCCE2EC2F}" type="datetimeFigureOut">
              <a:rPr lang="en-US" smtClean="0"/>
              <a:t>13/01/2016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4FA-8004-FF45-ABBC-F1D510D6A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75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2554-45E2-6148-B4F9-943CCCE2EC2F}" type="datetimeFigureOut">
              <a:rPr lang="en-US" smtClean="0"/>
              <a:t>13/01/2016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4FA-8004-FF45-ABBC-F1D510D6A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2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2554-45E2-6148-B4F9-943CCCE2EC2F}" type="datetimeFigureOut">
              <a:rPr lang="en-US" smtClean="0"/>
              <a:t>13/01/2016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4FA-8004-FF45-ABBC-F1D510D6A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27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2554-45E2-6148-B4F9-943CCCE2EC2F}" type="datetimeFigureOut">
              <a:rPr lang="en-US" smtClean="0"/>
              <a:t>13/01/2016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4FA-8004-FF45-ABBC-F1D510D6A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36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2554-45E2-6148-B4F9-943CCCE2EC2F}" type="datetimeFigureOut">
              <a:rPr lang="en-US" smtClean="0"/>
              <a:t>13/01/2016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4FA-8004-FF45-ABBC-F1D510D6A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4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2554-45E2-6148-B4F9-943CCCE2EC2F}" type="datetimeFigureOut">
              <a:rPr lang="en-US" smtClean="0"/>
              <a:t>13/01/2016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4FA-8004-FF45-ABBC-F1D510D6A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92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2554-45E2-6148-B4F9-943CCCE2EC2F}" type="datetimeFigureOut">
              <a:rPr lang="en-US" smtClean="0"/>
              <a:t>13/01/2016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4FA-8004-FF45-ABBC-F1D510D6A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456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2554-45E2-6148-B4F9-943CCCE2EC2F}" type="datetimeFigureOut">
              <a:rPr lang="en-US" smtClean="0"/>
              <a:t>13/01/2016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4FA-8004-FF45-ABBC-F1D510D6A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971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82554-45E2-6148-B4F9-943CCCE2EC2F}" type="datetimeFigureOut">
              <a:rPr lang="en-US" smtClean="0"/>
              <a:t>13/01/2016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A7A4FA-8004-FF45-ABBC-F1D510D6A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532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482554-45E2-6148-B4F9-943CCCE2EC2F}" type="datetimeFigureOut">
              <a:rPr lang="en-US" smtClean="0"/>
              <a:t>13/01/2016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A7A4FA-8004-FF45-ABBC-F1D510D6A5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41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18" r:id="rId2"/>
    <p:sldLayoutId id="2147484019" r:id="rId3"/>
    <p:sldLayoutId id="2147484020" r:id="rId4"/>
    <p:sldLayoutId id="2147484021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jpg"/><Relationship Id="rId3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jpg"/><Relationship Id="rId3" Type="http://schemas.openxmlformats.org/officeDocument/2006/relationships/image" Target="../media/image16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17365"/>
            <a:ext cx="7772400" cy="1710177"/>
          </a:xfrm>
          <a:solidFill>
            <a:schemeClr val="bg1">
              <a:lumMod val="65000"/>
            </a:schemeClr>
          </a:solidFill>
        </p:spPr>
        <p:txBody>
          <a:bodyPr/>
          <a:lstStyle/>
          <a:p>
            <a:r>
              <a:rPr lang="en-US" b="1" dirty="0" smtClean="0"/>
              <a:t>Whose space is it anyway?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91014"/>
            <a:ext cx="6400800" cy="4166986"/>
          </a:xfrm>
        </p:spPr>
        <p:txBody>
          <a:bodyPr>
            <a:normAutofit/>
          </a:bodyPr>
          <a:lstStyle/>
          <a:p>
            <a:r>
              <a:rPr lang="en-GB" b="1" dirty="0"/>
              <a:t>Improvisational use of learning spaces</a:t>
            </a:r>
            <a:r>
              <a:rPr lang="en-GB" b="1" dirty="0" smtClean="0">
                <a:effectLst/>
              </a:rPr>
              <a:t> </a:t>
            </a:r>
          </a:p>
          <a:p>
            <a:endParaRPr lang="en-GB" dirty="0"/>
          </a:p>
          <a:p>
            <a:r>
              <a:rPr lang="en-US" sz="2200" dirty="0"/>
              <a:t>Suzanne Rankin </a:t>
            </a:r>
            <a:r>
              <a:rPr lang="en-US" sz="2200" dirty="0" smtClean="0"/>
              <a:t>– </a:t>
            </a:r>
            <a:r>
              <a:rPr lang="en-US" sz="2200" dirty="0" err="1" smtClean="0"/>
              <a:t>Dia</a:t>
            </a:r>
            <a:endParaRPr lang="en-US" sz="2200" dirty="0" smtClean="0"/>
          </a:p>
          <a:p>
            <a:r>
              <a:rPr lang="en-US" sz="2200" dirty="0" smtClean="0"/>
              <a:t>International Preparation for Fashion</a:t>
            </a:r>
          </a:p>
          <a:p>
            <a:r>
              <a:rPr lang="en-US" sz="2200" dirty="0" smtClean="0"/>
              <a:t>London College of Fashion</a:t>
            </a:r>
          </a:p>
          <a:p>
            <a:endParaRPr lang="en-US" sz="2200" dirty="0" smtClean="0"/>
          </a:p>
          <a:p>
            <a:r>
              <a:rPr lang="en-US" sz="2200" dirty="0" err="1" smtClean="0"/>
              <a:t>s.rankin@arts.ac.uk</a:t>
            </a:r>
            <a:endParaRPr lang="en-US" sz="2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809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6A6A6"/>
          </a:solidFill>
        </p:spPr>
        <p:txBody>
          <a:bodyPr/>
          <a:lstStyle/>
          <a:p>
            <a:r>
              <a:rPr lang="en-US" b="1" dirty="0" smtClean="0"/>
              <a:t>The Inspiration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Quest for space - busy lifestyles</a:t>
            </a:r>
          </a:p>
          <a:p>
            <a:endParaRPr lang="en-US" sz="4000" dirty="0"/>
          </a:p>
          <a:p>
            <a:r>
              <a:rPr lang="en-US" sz="4000" dirty="0" smtClean="0"/>
              <a:t>LCF ‘Time to Think’ – building a community sensory garden at Cody Dock (GDP)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790101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CodyDockLine-4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1" b="311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ight Arrow 4"/>
          <p:cNvSpPr/>
          <p:nvPr/>
        </p:nvSpPr>
        <p:spPr>
          <a:xfrm>
            <a:off x="3005040" y="1974248"/>
            <a:ext cx="3457683" cy="616167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Community Sensory Garden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" y="502993"/>
            <a:ext cx="2396960" cy="461665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FFFF"/>
                </a:solidFill>
              </a:rPr>
              <a:t>Cody Dock </a:t>
            </a:r>
            <a:endParaRPr lang="en-US" sz="2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07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6A6A6"/>
          </a:solidFill>
        </p:spPr>
        <p:txBody>
          <a:bodyPr>
            <a:normAutofit/>
          </a:bodyPr>
          <a:lstStyle/>
          <a:p>
            <a:r>
              <a:rPr lang="en-US" b="1" dirty="0" smtClean="0"/>
              <a:t>The Context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International preparation for Fashion </a:t>
            </a:r>
            <a:r>
              <a:rPr lang="en-US" dirty="0" smtClean="0"/>
              <a:t>(IPF) = 237 students from all over the world</a:t>
            </a:r>
          </a:p>
          <a:p>
            <a:endParaRPr lang="en-US" b="1" dirty="0" smtClean="0"/>
          </a:p>
          <a:p>
            <a:r>
              <a:rPr lang="en-US" b="1" dirty="0" smtClean="0"/>
              <a:t>Academic Language and Communication </a:t>
            </a:r>
            <a:r>
              <a:rPr lang="en-US" dirty="0" smtClean="0"/>
              <a:t>(ALAC) – wide range of language ability </a:t>
            </a:r>
          </a:p>
          <a:p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787078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736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68" b="26868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The Class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62628" y="5470053"/>
            <a:ext cx="8549906" cy="830997"/>
          </a:xfrm>
          <a:prstGeom prst="rect">
            <a:avLst/>
          </a:prstGeom>
          <a:solidFill>
            <a:srgbClr val="A6A6A6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The unit is not streamed but supported in smaller groups for language </a:t>
            </a:r>
            <a:r>
              <a:rPr lang="en-US" sz="2400" dirty="0" smtClean="0">
                <a:solidFill>
                  <a:srgbClr val="000000"/>
                </a:solidFill>
              </a:rPr>
              <a:t>development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684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6A6A6"/>
          </a:solidFill>
        </p:spPr>
        <p:txBody>
          <a:bodyPr/>
          <a:lstStyle/>
          <a:p>
            <a:r>
              <a:rPr lang="en-US" b="1" dirty="0" smtClean="0"/>
              <a:t>The Theory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4000" i="1" dirty="0" smtClean="0"/>
              <a:t>Smooth and </a:t>
            </a:r>
            <a:r>
              <a:rPr lang="en-US" sz="4000" i="1" dirty="0"/>
              <a:t>s</a:t>
            </a:r>
            <a:r>
              <a:rPr lang="en-US" sz="4000" i="1" dirty="0" smtClean="0"/>
              <a:t>triated space </a:t>
            </a:r>
            <a:r>
              <a:rPr lang="en-US" sz="4000" dirty="0" smtClean="0"/>
              <a:t>(</a:t>
            </a:r>
            <a:r>
              <a:rPr lang="en-US" sz="4000" dirty="0" err="1" smtClean="0"/>
              <a:t>Deleuze</a:t>
            </a:r>
            <a:r>
              <a:rPr lang="en-US" sz="4000" dirty="0" smtClean="0"/>
              <a:t> and </a:t>
            </a:r>
            <a:r>
              <a:rPr lang="en-US" sz="4000" dirty="0" err="1" smtClean="0"/>
              <a:t>Guattari</a:t>
            </a:r>
            <a:r>
              <a:rPr lang="en-US" sz="4000" dirty="0" smtClean="0"/>
              <a:t>, 1988)</a:t>
            </a:r>
          </a:p>
          <a:p>
            <a:endParaRPr lang="en-US" sz="4000" dirty="0"/>
          </a:p>
          <a:p>
            <a:pPr marL="0" indent="0">
              <a:buNone/>
            </a:pPr>
            <a:r>
              <a:rPr lang="en-US" sz="4000" i="1" dirty="0"/>
              <a:t>Smooth space is open space, </a:t>
            </a:r>
            <a:r>
              <a:rPr lang="en-US" sz="4000" i="1" dirty="0" smtClean="0"/>
              <a:t>which can be </a:t>
            </a:r>
            <a:r>
              <a:rPr lang="en-US" sz="4000" i="1" dirty="0"/>
              <a:t>‘nomadic’, in opposition to the </a:t>
            </a:r>
            <a:r>
              <a:rPr lang="en-US" sz="4000" i="1" smtClean="0"/>
              <a:t>striated, which </a:t>
            </a:r>
            <a:r>
              <a:rPr lang="en-US" sz="4000" i="1" dirty="0"/>
              <a:t>is space of closure – ‘sedentary’, bordered </a:t>
            </a:r>
            <a:r>
              <a:rPr lang="en-US" sz="4000" i="1" dirty="0" smtClean="0"/>
              <a:t>‘state</a:t>
            </a:r>
            <a:r>
              <a:rPr lang="en-US" sz="4000" i="1" dirty="0"/>
              <a:t>’ </a:t>
            </a:r>
            <a:r>
              <a:rPr lang="en-US" sz="4000" i="1" dirty="0" smtClean="0"/>
              <a:t>space</a:t>
            </a:r>
            <a:r>
              <a:rPr lang="en-US" sz="4000" i="1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673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6A6A6"/>
          </a:solidFill>
        </p:spPr>
        <p:txBody>
          <a:bodyPr/>
          <a:lstStyle/>
          <a:p>
            <a:r>
              <a:rPr lang="en-US" b="1" dirty="0" smtClean="0"/>
              <a:t>Striated learning space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Outcome-driven, functional and uncontested </a:t>
            </a:r>
          </a:p>
          <a:p>
            <a:endParaRPr lang="en-US" dirty="0"/>
          </a:p>
          <a:p>
            <a:r>
              <a:rPr lang="en-US" i="1" dirty="0" smtClean="0"/>
              <a:t>‘a sense of subordination to a body of knowledge…students will be expected to learn and subsume disciplinary practices, rather than challenge them’ (</a:t>
            </a:r>
            <a:r>
              <a:rPr lang="en-US" i="1" dirty="0" err="1" smtClean="0"/>
              <a:t>Savin</a:t>
            </a:r>
            <a:r>
              <a:rPr lang="en-US" i="1" dirty="0" smtClean="0"/>
              <a:t>-Baden, 2008)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47552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tumblr_nwglgjJXyJ1tm0tq1o1_5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720" y="-150898"/>
            <a:ext cx="9144000" cy="70088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3124" y="5294005"/>
            <a:ext cx="5153676" cy="832158"/>
          </a:xfrm>
          <a:solidFill>
            <a:schemeClr val="bg1">
              <a:lumMod val="6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Striated learning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81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6A6A6"/>
          </a:solidFill>
        </p:spPr>
        <p:txBody>
          <a:bodyPr/>
          <a:lstStyle/>
          <a:p>
            <a:r>
              <a:rPr lang="en-US" b="1" dirty="0" smtClean="0"/>
              <a:t>Smooth learning space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Contested - focuses on the student journey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i="1" dirty="0" smtClean="0"/>
              <a:t>‘open, flexible and contested spaces…students here would be encouraged to contest knowledge and ideas proffered by lecturers</a:t>
            </a:r>
            <a:r>
              <a:rPr lang="en-US" dirty="0" smtClean="0"/>
              <a:t>’ </a:t>
            </a:r>
            <a:r>
              <a:rPr lang="en-US" i="1" dirty="0"/>
              <a:t>(</a:t>
            </a:r>
            <a:r>
              <a:rPr lang="en-US" i="1" dirty="0" err="1"/>
              <a:t>Savin</a:t>
            </a:r>
            <a:r>
              <a:rPr lang="en-US" i="1" dirty="0"/>
              <a:t>-Baden, 2008)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0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Image of space created by students for the same purpose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pic>
        <p:nvPicPr>
          <p:cNvPr id="9" name="Content Placeholder 8" descr="IMG_1806.jpg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40" b="13340"/>
          <a:stretch>
            <a:fillRect/>
          </a:stretch>
        </p:blipFill>
        <p:spPr>
          <a:xfrm>
            <a:off x="4645025" y="0"/>
            <a:ext cx="4498975" cy="6858000"/>
          </a:xfrm>
        </p:spPr>
      </p:pic>
      <p:pic>
        <p:nvPicPr>
          <p:cNvPr id="4" name="Picture 3" descr="IMG_1804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497388" cy="685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319376" y="5822148"/>
            <a:ext cx="5519719" cy="707886"/>
          </a:xfrm>
          <a:prstGeom prst="rect">
            <a:avLst/>
          </a:prstGeom>
          <a:solidFill>
            <a:srgbClr val="A6A6A6"/>
          </a:solid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0000"/>
                </a:solidFill>
              </a:rPr>
              <a:t>Smooth learning space</a:t>
            </a:r>
            <a:endParaRPr lang="en-US" sz="4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63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6A6A6"/>
          </a:solidFill>
        </p:spPr>
        <p:txBody>
          <a:bodyPr/>
          <a:lstStyle/>
          <a:p>
            <a:r>
              <a:rPr lang="en-US" b="1" dirty="0" smtClean="0"/>
              <a:t>The IPF learning space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Mare Street – sense of intimacy </a:t>
            </a:r>
          </a:p>
          <a:p>
            <a:endParaRPr lang="en-US" dirty="0"/>
          </a:p>
          <a:p>
            <a:r>
              <a:rPr lang="en-US" dirty="0" smtClean="0"/>
              <a:t>Space aligned to a function and labeled as such</a:t>
            </a:r>
          </a:p>
          <a:p>
            <a:endParaRPr lang="en-US" dirty="0"/>
          </a:p>
          <a:p>
            <a:r>
              <a:rPr lang="en-US" dirty="0" smtClean="0"/>
              <a:t>ALAC does not have a designated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839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G_2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0815" y="3664114"/>
            <a:ext cx="4993185" cy="3193886"/>
          </a:xfrm>
          <a:prstGeom prst="rect">
            <a:avLst/>
          </a:prstGeom>
        </p:spPr>
      </p:pic>
      <p:pic>
        <p:nvPicPr>
          <p:cNvPr id="6" name="Picture 5" descr="IMG_2017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6098"/>
            <a:ext cx="4150815" cy="2851902"/>
          </a:xfrm>
          <a:prstGeom prst="rect">
            <a:avLst/>
          </a:prstGeom>
        </p:spPr>
      </p:pic>
      <p:pic>
        <p:nvPicPr>
          <p:cNvPr id="5" name="Picture 4" descr="IMG_201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9807" y="-30501"/>
            <a:ext cx="4894193" cy="4036599"/>
          </a:xfrm>
          <a:prstGeom prst="rect">
            <a:avLst/>
          </a:prstGeom>
        </p:spPr>
      </p:pic>
      <p:pic>
        <p:nvPicPr>
          <p:cNvPr id="4" name="Picture 3" descr="IMG_2015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4249806" cy="40060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3160" y="3282031"/>
            <a:ext cx="8914535" cy="565867"/>
          </a:xfrm>
          <a:solidFill>
            <a:schemeClr val="bg1">
              <a:lumMod val="5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solidFill>
                  <a:srgbClr val="000000"/>
                </a:solidFill>
              </a:rPr>
              <a:t>Mare street learning spaces labeled according to function</a:t>
            </a:r>
            <a:endParaRPr lang="en-US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40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6A6A6"/>
          </a:solidFill>
        </p:spPr>
        <p:txBody>
          <a:bodyPr/>
          <a:lstStyle/>
          <a:p>
            <a:r>
              <a:rPr lang="en-US" b="1" dirty="0" smtClean="0"/>
              <a:t>The practice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Happy accident – A101 – ‘</a:t>
            </a:r>
            <a:r>
              <a:rPr lang="en-US" i="1" dirty="0" smtClean="0"/>
              <a:t>the drawing room</a:t>
            </a:r>
            <a:r>
              <a:rPr lang="en-US" dirty="0" smtClean="0"/>
              <a:t>’</a:t>
            </a:r>
          </a:p>
          <a:p>
            <a:endParaRPr lang="en-US" dirty="0"/>
          </a:p>
          <a:p>
            <a:r>
              <a:rPr lang="en-US" dirty="0" smtClean="0"/>
              <a:t>Students designed and created their ‘</a:t>
            </a:r>
            <a:r>
              <a:rPr lang="en-US" i="1" dirty="0" smtClean="0"/>
              <a:t>ideal classroom</a:t>
            </a:r>
            <a:r>
              <a:rPr lang="en-US" dirty="0" smtClean="0"/>
              <a:t>’</a:t>
            </a:r>
          </a:p>
          <a:p>
            <a:endParaRPr lang="en-US" dirty="0"/>
          </a:p>
          <a:p>
            <a:r>
              <a:rPr lang="en-US" dirty="0" smtClean="0"/>
              <a:t>Began applying this as part of every session – to include negotiation, collaboration and intercultural communication in practice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21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Image of students plans</a:t>
            </a:r>
            <a:endParaRPr lang="en-US" dirty="0"/>
          </a:p>
        </p:txBody>
      </p:sp>
      <p:pic>
        <p:nvPicPr>
          <p:cNvPr id="4" name="Picture 3" descr="image (5)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199" y="274638"/>
            <a:ext cx="2874749" cy="369332"/>
          </a:xfrm>
          <a:prstGeom prst="rect">
            <a:avLst/>
          </a:prstGeom>
          <a:solidFill>
            <a:srgbClr val="A6A6A6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The ideal classroom…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12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6A6A6"/>
          </a:solidFill>
        </p:spPr>
        <p:txBody>
          <a:bodyPr/>
          <a:lstStyle/>
          <a:p>
            <a:r>
              <a:rPr lang="en-US" b="1" dirty="0" smtClean="0"/>
              <a:t>The outcomes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Students take control of the physical space and create a negotiated space that reflects their needs as a group</a:t>
            </a:r>
          </a:p>
          <a:p>
            <a:endParaRPr lang="en-US" dirty="0"/>
          </a:p>
          <a:p>
            <a:r>
              <a:rPr lang="en-US" dirty="0" smtClean="0"/>
              <a:t>Smooth spaces created within a striated space dependent on the learning outcomes of a given session</a:t>
            </a:r>
          </a:p>
          <a:p>
            <a:endParaRPr lang="en-US" dirty="0"/>
          </a:p>
          <a:p>
            <a:r>
              <a:rPr lang="en-US" dirty="0" smtClean="0"/>
              <a:t>Transferrable nomadic space is created</a:t>
            </a:r>
          </a:p>
          <a:p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228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Image of students in space that they have created transferred to different rooms </a:t>
            </a:r>
            <a:endParaRPr lang="en-US" dirty="0"/>
          </a:p>
        </p:txBody>
      </p:sp>
      <p:pic>
        <p:nvPicPr>
          <p:cNvPr id="4" name="Picture 3" descr="IMG_173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053148" cy="4006098"/>
          </a:xfrm>
          <a:prstGeom prst="rect">
            <a:avLst/>
          </a:prstGeom>
        </p:spPr>
      </p:pic>
      <p:pic>
        <p:nvPicPr>
          <p:cNvPr id="5" name="Picture 4" descr="IMG_175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148" y="0"/>
            <a:ext cx="5090852" cy="3566404"/>
          </a:xfrm>
          <a:prstGeom prst="rect">
            <a:avLst/>
          </a:prstGeom>
        </p:spPr>
      </p:pic>
      <p:pic>
        <p:nvPicPr>
          <p:cNvPr id="6" name="Picture 5" descr="IMG_1756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06098"/>
            <a:ext cx="4000500" cy="2851902"/>
          </a:xfrm>
          <a:prstGeom prst="rect">
            <a:avLst/>
          </a:prstGeom>
        </p:spPr>
      </p:pic>
      <p:pic>
        <p:nvPicPr>
          <p:cNvPr id="8" name="Picture 7" descr="IMG_1732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0" y="2540116"/>
            <a:ext cx="5143500" cy="43178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74366" y="5577001"/>
            <a:ext cx="4152363" cy="523220"/>
          </a:xfrm>
          <a:prstGeom prst="rect">
            <a:avLst/>
          </a:prstGeom>
          <a:solidFill>
            <a:srgbClr val="A6A6A6"/>
          </a:solidFill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00"/>
                </a:solidFill>
              </a:rPr>
              <a:t>A204 -  the design studio</a:t>
            </a:r>
            <a:endParaRPr lang="en-US" sz="28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1606" y="3566404"/>
            <a:ext cx="2577545" cy="369332"/>
          </a:xfrm>
          <a:prstGeom prst="rect">
            <a:avLst/>
          </a:prstGeom>
          <a:solidFill>
            <a:srgbClr val="A6A6A6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A102 – the tutorial room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07734" y="1848501"/>
            <a:ext cx="3231362" cy="369332"/>
          </a:xfrm>
          <a:prstGeom prst="rect">
            <a:avLst/>
          </a:prstGeom>
          <a:solidFill>
            <a:srgbClr val="A6A6A6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A101 – the drawing room 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8014" y="5721549"/>
            <a:ext cx="3419963" cy="369332"/>
          </a:xfrm>
          <a:prstGeom prst="rect">
            <a:avLst/>
          </a:prstGeom>
          <a:solidFill>
            <a:srgbClr val="A6A6A6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</a:rPr>
              <a:t>A206 – the media seminar room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9714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6A6A6"/>
          </a:solidFill>
        </p:spPr>
        <p:txBody>
          <a:bodyPr/>
          <a:lstStyle/>
          <a:p>
            <a:r>
              <a:rPr lang="en-US" dirty="0" smtClean="0"/>
              <a:t>The virtual space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idx="1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dirty="0" smtClean="0"/>
              <a:t>Smooth virtual space</a:t>
            </a:r>
            <a:endParaRPr lang="en-US" dirty="0"/>
          </a:p>
        </p:txBody>
      </p:sp>
      <p:pic>
        <p:nvPicPr>
          <p:cNvPr id="10" name="Content Placeholder 9" descr="image (6)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6" r="11656"/>
          <a:stretch>
            <a:fillRect/>
          </a:stretch>
        </p:blipFill>
        <p:spPr/>
      </p:pic>
      <p:sp>
        <p:nvSpPr>
          <p:cNvPr id="12" name="Text Placeholder 11"/>
          <p:cNvSpPr>
            <a:spLocks noGrp="1"/>
          </p:cNvSpPr>
          <p:nvPr>
            <p:ph type="body" sz="quarter" idx="3"/>
          </p:nvPr>
        </p:nvSpPr>
        <p:spPr>
          <a:solidFill>
            <a:schemeClr val="bg1">
              <a:lumMod val="75000"/>
            </a:schemeClr>
          </a:solidFill>
        </p:spPr>
        <p:txBody>
          <a:bodyPr/>
          <a:lstStyle/>
          <a:p>
            <a:r>
              <a:rPr lang="en-US" dirty="0" smtClean="0"/>
              <a:t>Striated virtual space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" name="Picture 13" descr="image (8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6" y="2174875"/>
            <a:ext cx="4498974" cy="395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24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6A6A6"/>
          </a:solidFill>
        </p:spPr>
        <p:txBody>
          <a:bodyPr/>
          <a:lstStyle/>
          <a:p>
            <a:r>
              <a:rPr lang="en-US" b="1" dirty="0" smtClean="0"/>
              <a:t>The issues raised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Ownership</a:t>
            </a:r>
            <a:r>
              <a:rPr lang="en-US" sz="2400" dirty="0"/>
              <a:t> </a:t>
            </a:r>
            <a:r>
              <a:rPr lang="en-US" sz="2400" dirty="0" smtClean="0"/>
              <a:t>				empowerment – confidence building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sz="2400" dirty="0" smtClean="0"/>
              <a:t>P</a:t>
            </a:r>
            <a:r>
              <a:rPr lang="en-GB" sz="2400" dirty="0" err="1" smtClean="0"/>
              <a:t>ersonalisation</a:t>
            </a:r>
            <a:r>
              <a:rPr lang="en-GB" sz="2400" dirty="0" smtClean="0"/>
              <a:t>			improving the student experience and 							developing a greater understanding of 							learning space and their place within it	</a:t>
            </a:r>
          </a:p>
          <a:p>
            <a:endParaRPr lang="en-GB" sz="2400" dirty="0" smtClean="0"/>
          </a:p>
          <a:p>
            <a:r>
              <a:rPr lang="en-GB" sz="2400" dirty="0"/>
              <a:t>C</a:t>
            </a:r>
            <a:r>
              <a:rPr lang="en-GB" sz="2400" dirty="0" smtClean="0"/>
              <a:t>ultural capital			‘</a:t>
            </a:r>
            <a:r>
              <a:rPr lang="en-US" sz="2400" dirty="0" smtClean="0"/>
              <a:t>International </a:t>
            </a:r>
            <a:r>
              <a:rPr lang="en-US" sz="2400" dirty="0"/>
              <a:t>students </a:t>
            </a:r>
            <a:r>
              <a:rPr lang="en-US" sz="2400" dirty="0" smtClean="0"/>
              <a:t>arrive equipped 							with </a:t>
            </a:r>
            <a:r>
              <a:rPr lang="en-US" sz="2400" dirty="0"/>
              <a:t>a </a:t>
            </a:r>
            <a:r>
              <a:rPr lang="en-US" sz="2400" dirty="0" smtClean="0"/>
              <a:t>valuable</a:t>
            </a:r>
            <a:r>
              <a:rPr lang="en-US" sz="2400" dirty="0"/>
              <a:t> </a:t>
            </a:r>
            <a:r>
              <a:rPr lang="en-US" sz="2400" dirty="0" smtClean="0"/>
              <a:t>skillset.’ (Ryan, 2005)</a:t>
            </a:r>
            <a:endParaRPr lang="en-GB" sz="2400" dirty="0"/>
          </a:p>
          <a:p>
            <a:endParaRPr lang="en-GB" sz="2400" dirty="0" smtClean="0"/>
          </a:p>
          <a:p>
            <a:r>
              <a:rPr lang="en-GB" sz="2400" dirty="0" smtClean="0"/>
              <a:t>Sense of belonging</a:t>
            </a:r>
            <a:r>
              <a:rPr lang="en-GB" sz="2400" dirty="0"/>
              <a:t>	</a:t>
            </a:r>
            <a:r>
              <a:rPr lang="en-GB" sz="2400" dirty="0" smtClean="0"/>
              <a:t>	</a:t>
            </a:r>
            <a:r>
              <a:rPr lang="en-US" sz="2400" dirty="0" smtClean="0"/>
              <a:t>‘</a:t>
            </a:r>
            <a:r>
              <a:rPr lang="en-US" sz="2400" dirty="0"/>
              <a:t>Fostering an an inclusive culture</a:t>
            </a:r>
            <a:r>
              <a:rPr lang="en-US" sz="2400" dirty="0" smtClean="0"/>
              <a:t>, 							valuing and </a:t>
            </a:r>
            <a:r>
              <a:rPr lang="en-US" sz="2400" dirty="0"/>
              <a:t>embracing diversity’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 							(</a:t>
            </a:r>
            <a:r>
              <a:rPr lang="en-US" sz="2400" dirty="0"/>
              <a:t>HEA, </a:t>
            </a:r>
            <a:r>
              <a:rPr lang="en-US" sz="2400" dirty="0" smtClean="0"/>
              <a:t>2014</a:t>
            </a:r>
            <a:r>
              <a:rPr lang="en-US" sz="2400" dirty="0"/>
              <a:t>)</a:t>
            </a:r>
          </a:p>
          <a:p>
            <a:endParaRPr lang="en-GB" sz="2400" dirty="0"/>
          </a:p>
          <a:p>
            <a:endParaRPr lang="en-US" sz="24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2690706" y="1848501"/>
            <a:ext cx="76697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2885593" y="4023947"/>
            <a:ext cx="572090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3105628" y="5092809"/>
            <a:ext cx="36462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766146" y="2741313"/>
            <a:ext cx="69153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836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6A6A6"/>
          </a:solidFill>
        </p:spPr>
        <p:txBody>
          <a:bodyPr/>
          <a:lstStyle/>
          <a:p>
            <a:r>
              <a:rPr lang="en-US" dirty="0" smtClean="0"/>
              <a:t>So, whose space is it anyway?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shared space that can be </a:t>
            </a:r>
            <a:r>
              <a:rPr lang="en-US" dirty="0" err="1" smtClean="0"/>
              <a:t>personalised</a:t>
            </a:r>
            <a:r>
              <a:rPr lang="en-US" dirty="0" smtClean="0"/>
              <a:t> and nomadic</a:t>
            </a:r>
          </a:p>
          <a:p>
            <a:r>
              <a:rPr lang="en-US" dirty="0" smtClean="0"/>
              <a:t>A combination of smooth and striated spaces or smooth spaces created within striated spaces.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4969279"/>
            <a:ext cx="8229600" cy="1077218"/>
          </a:xfrm>
          <a:prstGeom prst="rect">
            <a:avLst/>
          </a:prstGeom>
          <a:solidFill>
            <a:srgbClr val="A6A6A6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‘Never </a:t>
            </a:r>
            <a:r>
              <a:rPr lang="en-US" sz="3200" dirty="0"/>
              <a:t>believe that a smooth space will suffice to save </a:t>
            </a:r>
            <a:r>
              <a:rPr lang="en-US" sz="3200" dirty="0" smtClean="0"/>
              <a:t>us’ </a:t>
            </a:r>
            <a:r>
              <a:rPr lang="en-US" sz="3200" dirty="0"/>
              <a:t>(</a:t>
            </a:r>
            <a:r>
              <a:rPr lang="en-US" sz="3200" dirty="0" err="1" smtClean="0"/>
              <a:t>Deleuze</a:t>
            </a:r>
            <a:r>
              <a:rPr lang="en-US" sz="3200" dirty="0" smtClean="0"/>
              <a:t> </a:t>
            </a:r>
            <a:r>
              <a:rPr lang="en-US" sz="3200" dirty="0"/>
              <a:t>and </a:t>
            </a:r>
            <a:r>
              <a:rPr lang="en-US" sz="3200" dirty="0" err="1"/>
              <a:t>Guattari</a:t>
            </a:r>
            <a:r>
              <a:rPr lang="en-US" sz="3200" dirty="0"/>
              <a:t>, 1988, </a:t>
            </a:r>
            <a:r>
              <a:rPr lang="en-US" sz="3200" dirty="0" smtClean="0"/>
              <a:t>p 500)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720099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A6A6A6"/>
          </a:solidFill>
        </p:spPr>
        <p:txBody>
          <a:bodyPr>
            <a:normAutofit/>
          </a:bodyPr>
          <a:lstStyle/>
          <a:p>
            <a:r>
              <a:rPr lang="en-US" dirty="0" smtClean="0"/>
              <a:t>Bibliography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600" dirty="0" smtClean="0"/>
              <a:t>Bayne, S (2004) </a:t>
            </a:r>
            <a:r>
              <a:rPr lang="en-US" sz="2600" i="1" dirty="0" smtClean="0"/>
              <a:t>Smoothness and Striation in Digital Learning Spaces</a:t>
            </a:r>
            <a:r>
              <a:rPr lang="en-US" sz="2600" dirty="0" smtClean="0"/>
              <a:t>. </a:t>
            </a:r>
            <a:r>
              <a:rPr lang="en-US" sz="2400" dirty="0"/>
              <a:t>E-Learning, Volume 1, Number 2 </a:t>
            </a:r>
            <a:endParaRPr lang="en-US" sz="2600" dirty="0"/>
          </a:p>
          <a:p>
            <a:r>
              <a:rPr lang="en-US" sz="2600" dirty="0" err="1" smtClean="0"/>
              <a:t>Caroll</a:t>
            </a:r>
            <a:r>
              <a:rPr lang="en-US" sz="2600" dirty="0"/>
              <a:t>, J., and Ryan, J. (2005) (</a:t>
            </a:r>
            <a:r>
              <a:rPr lang="en-US" sz="2600" dirty="0" err="1"/>
              <a:t>eds</a:t>
            </a:r>
            <a:r>
              <a:rPr lang="en-US" sz="2600" dirty="0"/>
              <a:t>) </a:t>
            </a:r>
            <a:r>
              <a:rPr lang="en-US" sz="2600" i="1" dirty="0"/>
              <a:t>Teaching international students: improving learning for all. </a:t>
            </a:r>
            <a:r>
              <a:rPr lang="en-US" sz="2600" dirty="0"/>
              <a:t>London; New York: </a:t>
            </a:r>
            <a:r>
              <a:rPr lang="en-US" sz="2600" dirty="0" err="1"/>
              <a:t>Routledge</a:t>
            </a:r>
            <a:r>
              <a:rPr lang="en-US" sz="2600" dirty="0"/>
              <a:t>.</a:t>
            </a:r>
            <a:endParaRPr lang="en-GB" sz="2600" dirty="0"/>
          </a:p>
          <a:p>
            <a:r>
              <a:rPr lang="en-US" sz="2600" dirty="0" err="1" smtClean="0"/>
              <a:t>Deleuze,G</a:t>
            </a:r>
            <a:r>
              <a:rPr lang="en-US" sz="2600" dirty="0" smtClean="0"/>
              <a:t> </a:t>
            </a:r>
            <a:r>
              <a:rPr lang="en-US" sz="2600" dirty="0"/>
              <a:t>and </a:t>
            </a:r>
            <a:r>
              <a:rPr lang="en-US" sz="2600" dirty="0" err="1" smtClean="0"/>
              <a:t>Guattari</a:t>
            </a:r>
            <a:r>
              <a:rPr lang="en-US" sz="2600" dirty="0" smtClean="0"/>
              <a:t>, F (1988) </a:t>
            </a:r>
            <a:r>
              <a:rPr lang="en-US" sz="2600" i="1" dirty="0" smtClean="0"/>
              <a:t>A Thousand Plateaus </a:t>
            </a:r>
            <a:r>
              <a:rPr lang="en-US" sz="2600" dirty="0"/>
              <a:t>London; New York: </a:t>
            </a:r>
            <a:r>
              <a:rPr lang="en-US" sz="2600" dirty="0" smtClean="0"/>
              <a:t>Continuum</a:t>
            </a:r>
          </a:p>
          <a:p>
            <a:r>
              <a:rPr lang="en-US" sz="2600" dirty="0" smtClean="0"/>
              <a:t>Higher Education Authority (2014)  </a:t>
            </a:r>
            <a:r>
              <a:rPr lang="en-US" sz="2600" i="1" dirty="0" err="1" smtClean="0"/>
              <a:t>Internationalising</a:t>
            </a:r>
            <a:r>
              <a:rPr lang="en-US" sz="2600" i="1" dirty="0" smtClean="0"/>
              <a:t> Higher Education Framework;  HEA</a:t>
            </a:r>
            <a:endParaRPr lang="en-US" sz="2600" i="1" dirty="0"/>
          </a:p>
          <a:p>
            <a:r>
              <a:rPr lang="en-US" sz="2600" dirty="0" err="1" smtClean="0"/>
              <a:t>Savin</a:t>
            </a:r>
            <a:r>
              <a:rPr lang="en-US" sz="2600" dirty="0" smtClean="0"/>
              <a:t>-Baden, M (2008) </a:t>
            </a:r>
            <a:r>
              <a:rPr lang="en-US" sz="2600" i="1" dirty="0" smtClean="0"/>
              <a:t>Learning Spaces: Creating Opportunities for Knowledge Creation in Academic Life </a:t>
            </a:r>
            <a:r>
              <a:rPr lang="en-US" sz="2600" dirty="0" smtClean="0"/>
              <a:t>London;  Society for Research into </a:t>
            </a:r>
            <a:r>
              <a:rPr lang="en-US" sz="2600" dirty="0"/>
              <a:t>Higher </a:t>
            </a:r>
            <a:r>
              <a:rPr lang="en-US" sz="2600" dirty="0" err="1" smtClean="0"/>
              <a:t>Eductaion</a:t>
            </a:r>
            <a:r>
              <a:rPr lang="en-US" sz="2600" dirty="0" smtClean="0"/>
              <a:t> </a:t>
            </a:r>
            <a:r>
              <a:rPr lang="en-US" sz="2600" dirty="0"/>
              <a:t>and Open university Press</a:t>
            </a:r>
          </a:p>
        </p:txBody>
      </p:sp>
    </p:spTree>
    <p:extLst>
      <p:ext uri="{BB962C8B-B14F-4D97-AF65-F5344CB8AC3E}">
        <p14:creationId xmlns:p14="http://schemas.microsoft.com/office/powerpoint/2010/main" val="404551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xmlns:p14="http://schemas.microsoft.com/office/powerpoint/2010/main" spd="slow" advClick="0" advTm="1500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Twilight.thmx</Template>
  <TotalTime>762</TotalTime>
  <Words>593</Words>
  <Application>Microsoft Macintosh PowerPoint</Application>
  <PresentationFormat>On-screen Show (4:3)</PresentationFormat>
  <Paragraphs>85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Whose space is it anyway?</vt:lpstr>
      <vt:lpstr>The Inspiration</vt:lpstr>
      <vt:lpstr>PowerPoint Presentation</vt:lpstr>
      <vt:lpstr>The Context</vt:lpstr>
      <vt:lpstr>The Class</vt:lpstr>
      <vt:lpstr>The Theory </vt:lpstr>
      <vt:lpstr>Striated learning space</vt:lpstr>
      <vt:lpstr>PowerPoint Presentation</vt:lpstr>
      <vt:lpstr>Smooth learning space</vt:lpstr>
      <vt:lpstr>PowerPoint Presentation</vt:lpstr>
      <vt:lpstr>The IPF learning space</vt:lpstr>
      <vt:lpstr>PowerPoint Presentation</vt:lpstr>
      <vt:lpstr>The practice</vt:lpstr>
      <vt:lpstr>PowerPoint Presentation</vt:lpstr>
      <vt:lpstr>The outcomes</vt:lpstr>
      <vt:lpstr>PowerPoint Presentation</vt:lpstr>
      <vt:lpstr>The virtual space</vt:lpstr>
      <vt:lpstr>The issues raised</vt:lpstr>
      <vt:lpstr>So, whose space is it anyway?</vt:lpstr>
      <vt:lpstr>Bibliography</vt:lpstr>
    </vt:vector>
  </TitlesOfParts>
  <Company>University of the Arts London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Whose space is it anyway?</dc:title>
  <dc:creator>Authorised User</dc:creator>
  <cp:lastModifiedBy>Authorised User</cp:lastModifiedBy>
  <cp:revision>42</cp:revision>
  <dcterms:created xsi:type="dcterms:W3CDTF">2016-01-07T19:10:55Z</dcterms:created>
  <dcterms:modified xsi:type="dcterms:W3CDTF">2016-01-13T09:08:30Z</dcterms:modified>
</cp:coreProperties>
</file>